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62" r:id="rId2"/>
    <p:sldId id="268" r:id="rId3"/>
    <p:sldId id="280" r:id="rId4"/>
    <p:sldId id="257" r:id="rId5"/>
    <p:sldId id="269" r:id="rId6"/>
    <p:sldId id="271" r:id="rId7"/>
    <p:sldId id="282" r:id="rId8"/>
    <p:sldId id="272" r:id="rId9"/>
    <p:sldId id="274" r:id="rId10"/>
    <p:sldId id="275" r:id="rId11"/>
    <p:sldId id="276" r:id="rId12"/>
    <p:sldId id="277" r:id="rId13"/>
    <p:sldId id="279" r:id="rId14"/>
    <p:sldId id="281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02" autoAdjust="0"/>
    <p:restoredTop sz="83739" autoAdjust="0"/>
  </p:normalViewPr>
  <p:slideViewPr>
    <p:cSldViewPr>
      <p:cViewPr varScale="1">
        <p:scale>
          <a:sx n="132" d="100"/>
          <a:sy n="132" d="100"/>
        </p:scale>
        <p:origin x="295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00C40-C67A-412E-8B0C-6B48DBC3644E}" type="datetimeFigureOut">
              <a:rPr lang="en-US" smtClean="0"/>
              <a:t>9/15/16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1E5C3-D18A-419D-A2F8-2F48B7ED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8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Download</a:t>
            </a:r>
            <a:r>
              <a:rPr lang="en-US" baseline="0" dirty="0" smtClean="0"/>
              <a:t> link: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dl.dropboxusercontent.com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/u/1445590/rhel-atomic-cloud-7.2.5.x86_64.vsphere.ova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Atomic0.iso also available here: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tschoots</a:t>
            </a:r>
            <a:r>
              <a:rPr lang="en-US" dirty="0" smtClean="0"/>
              <a:t>/</a:t>
            </a:r>
            <a:r>
              <a:rPr lang="en-US" dirty="0" err="1" smtClean="0"/>
              <a:t>doc_rhsummit_image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Download</a:t>
            </a:r>
            <a:r>
              <a:rPr lang="en-US" baseline="0" dirty="0" smtClean="0"/>
              <a:t> link is also in the </a:t>
            </a:r>
            <a:r>
              <a:rPr lang="en-US" baseline="0" dirty="0" err="1" smtClean="0"/>
              <a:t>scatchpath.txt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1E5C3-D18A-419D-A2F8-2F48B7ED8E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57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Download link: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tschoots</a:t>
            </a:r>
            <a:r>
              <a:rPr lang="en-US" dirty="0" smtClean="0"/>
              <a:t>/</a:t>
            </a:r>
            <a:r>
              <a:rPr lang="en-US" dirty="0" err="1" smtClean="0"/>
              <a:t>doc_rhsummit_image</a:t>
            </a:r>
            <a:r>
              <a:rPr lang="en-US" dirty="0" smtClean="0"/>
              <a:t>/blob/master/atomic0.iso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1E5C3-D18A-419D-A2F8-2F48B7ED8E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05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03063" y="4581128"/>
            <a:ext cx="7369922" cy="936104"/>
          </a:xfrm>
        </p:spPr>
        <p:txBody>
          <a:bodyPr anchor="b">
            <a:normAutofit/>
          </a:bodyPr>
          <a:lstStyle>
            <a:lvl1pPr algn="ctr">
              <a:defRPr sz="2400" b="1" i="0" baseline="0">
                <a:solidFill>
                  <a:srgbClr val="3F3F3F"/>
                </a:solidFill>
                <a:effectLst/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8609" y="5589240"/>
            <a:ext cx="7374816" cy="892274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bg1">
                    <a:lumMod val="50000"/>
                  </a:schemeClr>
                </a:solidFill>
                <a:latin typeface="Open Sans Light"/>
                <a:cs typeface="Open Sans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pic>
        <p:nvPicPr>
          <p:cNvPr id="21" name="Picture 20" descr="Black_Duck_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260648"/>
            <a:ext cx="1989740" cy="441798"/>
          </a:xfrm>
          <a:prstGeom prst="rect">
            <a:avLst/>
          </a:prstGeom>
        </p:spPr>
      </p:pic>
      <p:pic>
        <p:nvPicPr>
          <p:cNvPr id="11" name="Picture 10" descr="Mascot_K85_BDdarkGray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75656" y="1556792"/>
            <a:ext cx="259380" cy="188640"/>
          </a:xfrm>
          <a:prstGeom prst="rect">
            <a:avLst/>
          </a:prstGeom>
        </p:spPr>
      </p:pic>
      <p:pic>
        <p:nvPicPr>
          <p:cNvPr id="7" name="Picture 6" descr="35862198_thumbnail.jpg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753" b="29150"/>
          <a:stretch/>
        </p:blipFill>
        <p:spPr>
          <a:xfrm>
            <a:off x="0" y="967497"/>
            <a:ext cx="9144000" cy="3666423"/>
          </a:xfrm>
          <a:prstGeom prst="rect">
            <a:avLst/>
          </a:prstGeom>
        </p:spPr>
      </p:pic>
      <p:pic>
        <p:nvPicPr>
          <p:cNvPr id="9" name="Picture 8" descr="Black_Duck_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95536" y="260648"/>
            <a:ext cx="1989740" cy="441798"/>
          </a:xfrm>
          <a:prstGeom prst="rect">
            <a:avLst/>
          </a:prstGeom>
        </p:spPr>
      </p:pic>
      <p:pic>
        <p:nvPicPr>
          <p:cNvPr id="10" name="Picture 9" descr="Mascot_K85_BDdarkGray.png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75656" y="1556792"/>
            <a:ext cx="259380" cy="188640"/>
          </a:xfrm>
          <a:prstGeom prst="rect">
            <a:avLst/>
          </a:prstGeom>
        </p:spPr>
      </p:pic>
      <p:pic>
        <p:nvPicPr>
          <p:cNvPr id="12" name="Picture 11" descr="35862198_thumbnail.jpg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753" b="29150"/>
          <a:stretch/>
        </p:blipFill>
        <p:spPr>
          <a:xfrm>
            <a:off x="0" y="967497"/>
            <a:ext cx="9144000" cy="3666423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3275856" y="6453336"/>
            <a:ext cx="3024336" cy="192666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rmAutofit/>
          </a:bodyPr>
          <a:lstStyle/>
          <a:p>
            <a:pPr algn="ctr">
              <a:defRPr/>
            </a:pPr>
            <a:r>
              <a:rPr lang="en-US" sz="700" dirty="0">
                <a:solidFill>
                  <a:srgbClr val="3F3F3F"/>
                </a:solidFill>
                <a:latin typeface="Open Sans Light"/>
                <a:ea typeface="ＭＳ Ｐゴシック" charset="-128"/>
                <a:cs typeface="Open Sans Light"/>
              </a:rPr>
              <a:t>© </a:t>
            </a:r>
            <a:r>
              <a:rPr lang="en-US" sz="700" dirty="0" smtClean="0">
                <a:solidFill>
                  <a:srgbClr val="3F3F3F"/>
                </a:solidFill>
                <a:latin typeface="Open Sans Light"/>
                <a:ea typeface="ＭＳ Ｐゴシック" charset="-128"/>
                <a:cs typeface="Open Sans Light"/>
              </a:rPr>
              <a:t>2016 </a:t>
            </a:r>
            <a:r>
              <a:rPr lang="en-US" sz="700" dirty="0">
                <a:solidFill>
                  <a:srgbClr val="3F3F3F"/>
                </a:solidFill>
                <a:latin typeface="Open Sans Light"/>
                <a:ea typeface="ＭＳ Ｐゴシック" charset="-128"/>
                <a:cs typeface="Open Sans Light"/>
              </a:rPr>
              <a:t>Black Duck Software, Inc.  All Rights Reserved.</a:t>
            </a:r>
            <a:endParaRPr lang="en-GB" sz="700" dirty="0">
              <a:solidFill>
                <a:srgbClr val="3F3F3F"/>
              </a:solidFill>
              <a:latin typeface="Open Sans Light"/>
              <a:ea typeface="ＭＳ Ｐゴシック" charset="-128"/>
              <a:cs typeface="Open Sans Light"/>
            </a:endParaRPr>
          </a:p>
          <a:p>
            <a:pPr algn="ctr"/>
            <a:endParaRPr lang="en-US" sz="1050" dirty="0">
              <a:solidFill>
                <a:srgbClr val="3F3F3F"/>
              </a:solidFill>
              <a:latin typeface="Franklin Gothic Book" pitchFamily="34" charset="0"/>
              <a:ea typeface="ＭＳ Ｐゴシック" charset="-128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3059832" y="6621438"/>
            <a:ext cx="3024336" cy="192666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rmAutofit/>
          </a:bodyPr>
          <a:lstStyle/>
          <a:p>
            <a:pPr algn="ctr">
              <a:defRPr/>
            </a:pPr>
            <a:r>
              <a:rPr lang="en-US" sz="700" dirty="0">
                <a:solidFill>
                  <a:srgbClr val="3F3F3F"/>
                </a:solidFill>
                <a:latin typeface="Open Sans Light"/>
                <a:ea typeface="ＭＳ Ｐゴシック" charset="-128"/>
                <a:cs typeface="Open Sans Light"/>
              </a:rPr>
              <a:t>Proprietary and Confidential.</a:t>
            </a:r>
            <a:endParaRPr lang="en-GB" sz="700" dirty="0">
              <a:solidFill>
                <a:srgbClr val="3F3F3F"/>
              </a:solidFill>
              <a:latin typeface="Open Sans Light"/>
              <a:ea typeface="ＭＳ Ｐゴシック" charset="-128"/>
              <a:cs typeface="Open Sans Light"/>
            </a:endParaRPr>
          </a:p>
          <a:p>
            <a:pPr algn="ctr"/>
            <a:endParaRPr lang="en-US" sz="1050" dirty="0">
              <a:solidFill>
                <a:srgbClr val="3F3F3F"/>
              </a:solidFill>
              <a:latin typeface="Franklin Gothic Book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884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92024"/>
            <a:ext cx="6912768" cy="576362"/>
          </a:xfrm>
        </p:spPr>
        <p:txBody>
          <a:bodyPr>
            <a:normAutofit/>
          </a:bodyPr>
          <a:lstStyle>
            <a:lvl1pPr>
              <a:defRPr sz="2400">
                <a:latin typeface="Open Sans Light"/>
                <a:cs typeface="Open Sans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250825" y="1051560"/>
            <a:ext cx="8642349" cy="5328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200">
                <a:latin typeface="Open Sans Light"/>
                <a:cs typeface="Open Sans Light"/>
              </a:defRPr>
            </a:lvl1pPr>
            <a:lvl2pPr>
              <a:defRPr sz="1800">
                <a:latin typeface="Open Sans Light"/>
                <a:cs typeface="Open Sans Light"/>
              </a:defRPr>
            </a:lvl2pPr>
            <a:lvl3pPr>
              <a:defRPr sz="1600">
                <a:latin typeface="Open Sans Light"/>
                <a:cs typeface="Open Sans Light"/>
              </a:defRPr>
            </a:lvl3pPr>
            <a:lvl4pPr>
              <a:defRPr sz="1400">
                <a:latin typeface="Open Sans Light"/>
                <a:cs typeface="Open Sans Light"/>
              </a:defRPr>
            </a:lvl4pPr>
            <a:lvl5pPr>
              <a:defRPr sz="1400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82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gue wi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6512" y="0"/>
            <a:ext cx="9180512" cy="6875712"/>
          </a:xfrm>
          <a:prstGeom prst="rect">
            <a:avLst/>
          </a:prstGeom>
          <a:solidFill>
            <a:srgbClr val="008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    </a:t>
            </a:r>
          </a:p>
        </p:txBody>
      </p:sp>
      <p:pic>
        <p:nvPicPr>
          <p:cNvPr id="18" name="Picture 17" descr="Black_Duck_Logo_Wh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93772" y="6008132"/>
            <a:ext cx="1881842" cy="1129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670" y="2338020"/>
            <a:ext cx="6048672" cy="1180306"/>
          </a:xfrm>
        </p:spPr>
        <p:txBody>
          <a:bodyPr anchor="b">
            <a:normAutofit/>
          </a:bodyPr>
          <a:lstStyle>
            <a:lvl1pPr algn="l">
              <a:defRPr sz="3200" b="0" baseline="0">
                <a:solidFill>
                  <a:schemeClr val="bg1"/>
                </a:solidFill>
                <a:effectLst/>
                <a:latin typeface="Open Sans Light"/>
                <a:cs typeface="Open Sans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497" y="3605986"/>
            <a:ext cx="6052687" cy="1119158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latin typeface="Open Sans Light"/>
                <a:cs typeface="Open Sans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pic>
        <p:nvPicPr>
          <p:cNvPr id="17" name="Picture 16" descr="Mascot_K85_BDdarkGray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88424" y="332656"/>
            <a:ext cx="396044" cy="288032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80996" y="6432070"/>
            <a:ext cx="1512168" cy="28803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rmAutofit/>
          </a:bodyPr>
          <a:lstStyle/>
          <a:p>
            <a:fld id="{B142F15E-AF7F-47C1-B888-78C704C96BCF}" type="slidenum">
              <a:rPr lang="en-GB" sz="1050">
                <a:solidFill>
                  <a:srgbClr val="3F3F3F"/>
                </a:solidFill>
                <a:latin typeface="Open Sans Light"/>
                <a:ea typeface="ＭＳ Ｐゴシック" charset="-128"/>
                <a:cs typeface="Open Sans Light"/>
              </a:rPr>
              <a:pPr/>
              <a:t>‹#›</a:t>
            </a:fld>
            <a:endParaRPr lang="en-US" sz="1200" dirty="0">
              <a:solidFill>
                <a:srgbClr val="3F3F3F"/>
              </a:solidFill>
              <a:latin typeface="Open Sans Light"/>
              <a:ea typeface="ＭＳ Ｐゴシック" charset="-128"/>
              <a:cs typeface="Open Sans Light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275856" y="6453336"/>
            <a:ext cx="3024336" cy="192666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rmAutofit/>
          </a:bodyPr>
          <a:lstStyle/>
          <a:p>
            <a:pPr algn="ctr">
              <a:defRPr/>
            </a:pPr>
            <a:r>
              <a:rPr lang="en-US" sz="700" dirty="0">
                <a:solidFill>
                  <a:srgbClr val="3F3F3F"/>
                </a:solidFill>
                <a:latin typeface="Open Sans Light"/>
                <a:ea typeface="ＭＳ Ｐゴシック" charset="-128"/>
                <a:cs typeface="Open Sans Light"/>
              </a:rPr>
              <a:t>© </a:t>
            </a:r>
            <a:r>
              <a:rPr lang="en-US" sz="700" dirty="0" smtClean="0">
                <a:solidFill>
                  <a:srgbClr val="3F3F3F"/>
                </a:solidFill>
                <a:latin typeface="Open Sans Light"/>
                <a:ea typeface="ＭＳ Ｐゴシック" charset="-128"/>
                <a:cs typeface="Open Sans Light"/>
              </a:rPr>
              <a:t>2016 </a:t>
            </a:r>
            <a:r>
              <a:rPr lang="en-US" sz="700" dirty="0">
                <a:solidFill>
                  <a:srgbClr val="3F3F3F"/>
                </a:solidFill>
                <a:latin typeface="Open Sans Light"/>
                <a:ea typeface="ＭＳ Ｐゴシック" charset="-128"/>
                <a:cs typeface="Open Sans Light"/>
              </a:rPr>
              <a:t>Black Duck Software, Inc.  All Rights Reserved.</a:t>
            </a:r>
            <a:endParaRPr lang="en-GB" sz="700" dirty="0">
              <a:solidFill>
                <a:srgbClr val="3F3F3F"/>
              </a:solidFill>
              <a:latin typeface="Open Sans Light"/>
              <a:ea typeface="ＭＳ Ｐゴシック" charset="-128"/>
              <a:cs typeface="Open Sans Light"/>
            </a:endParaRPr>
          </a:p>
          <a:p>
            <a:pPr algn="ctr"/>
            <a:endParaRPr lang="en-US" sz="1050" dirty="0">
              <a:solidFill>
                <a:srgbClr val="3F3F3F"/>
              </a:solidFill>
              <a:latin typeface="Franklin Gothic Book" pitchFamily="34" charset="0"/>
              <a:ea typeface="ＭＳ Ｐゴシック" charset="-128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3059832" y="6621438"/>
            <a:ext cx="3024336" cy="192666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rmAutofit/>
          </a:bodyPr>
          <a:lstStyle/>
          <a:p>
            <a:pPr algn="ctr">
              <a:defRPr/>
            </a:pPr>
            <a:r>
              <a:rPr lang="en-US" sz="700" dirty="0">
                <a:solidFill>
                  <a:srgbClr val="3F3F3F"/>
                </a:solidFill>
                <a:latin typeface="Open Sans Light"/>
                <a:ea typeface="ＭＳ Ｐゴシック" charset="-128"/>
                <a:cs typeface="Open Sans Light"/>
              </a:rPr>
              <a:t>Proprietary and Confidential.</a:t>
            </a:r>
            <a:endParaRPr lang="en-GB" sz="700" dirty="0">
              <a:solidFill>
                <a:srgbClr val="3F3F3F"/>
              </a:solidFill>
              <a:latin typeface="Open Sans Light"/>
              <a:ea typeface="ＭＳ Ｐゴシック" charset="-128"/>
              <a:cs typeface="Open Sans Light"/>
            </a:endParaRPr>
          </a:p>
          <a:p>
            <a:pPr algn="ctr"/>
            <a:endParaRPr lang="en-US" sz="1050" dirty="0">
              <a:solidFill>
                <a:srgbClr val="3F3F3F"/>
              </a:solidFill>
              <a:latin typeface="Franklin Gothic Book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653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2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92024"/>
            <a:ext cx="6912768" cy="576362"/>
          </a:xfrm>
        </p:spPr>
        <p:txBody>
          <a:bodyPr>
            <a:normAutofit/>
          </a:bodyPr>
          <a:lstStyle>
            <a:lvl1pPr>
              <a:defRPr sz="2400">
                <a:latin typeface="Open Sans Light"/>
                <a:cs typeface="Open Sans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se for Spreadsheets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_Duck_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77313" y="6404943"/>
            <a:ext cx="1515167" cy="336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996" y="6432070"/>
            <a:ext cx="1512168" cy="28803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rmAutofit/>
          </a:bodyPr>
          <a:lstStyle/>
          <a:p>
            <a:fld id="{B142F15E-AF7F-47C1-B888-78C704C96BCF}" type="slidenum">
              <a:rPr lang="en-GB" sz="1100">
                <a:solidFill>
                  <a:srgbClr val="3F3F3F"/>
                </a:solidFill>
                <a:latin typeface="Franklin Gothic Book" pitchFamily="34" charset="0"/>
                <a:ea typeface="ＭＳ Ｐゴシック" charset="-128"/>
              </a:rPr>
              <a:pPr/>
              <a:t>‹#›</a:t>
            </a:fld>
            <a:endParaRPr lang="en-US" sz="1200" dirty="0">
              <a:solidFill>
                <a:srgbClr val="3F3F3F"/>
              </a:solidFill>
              <a:latin typeface="Franklin Gothic Book" pitchFamily="34" charset="0"/>
              <a:ea typeface="ＭＳ Ｐゴシック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75856" y="6453336"/>
            <a:ext cx="3024336" cy="192666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rmAutofit/>
          </a:bodyPr>
          <a:lstStyle/>
          <a:p>
            <a:pPr algn="ctr">
              <a:defRPr/>
            </a:pPr>
            <a:r>
              <a:rPr lang="en-US" sz="700" dirty="0">
                <a:solidFill>
                  <a:srgbClr val="3F3F3F"/>
                </a:solidFill>
                <a:latin typeface="Open Sans Light"/>
                <a:ea typeface="ＭＳ Ｐゴシック" charset="-128"/>
                <a:cs typeface="Open Sans Light"/>
              </a:rPr>
              <a:t>© </a:t>
            </a:r>
            <a:r>
              <a:rPr lang="en-US" sz="700" dirty="0" smtClean="0">
                <a:solidFill>
                  <a:srgbClr val="3F3F3F"/>
                </a:solidFill>
                <a:latin typeface="Open Sans Light"/>
                <a:ea typeface="ＭＳ Ｐゴシック" charset="-128"/>
                <a:cs typeface="Open Sans Light"/>
              </a:rPr>
              <a:t>2016 </a:t>
            </a:r>
            <a:r>
              <a:rPr lang="en-US" sz="700" dirty="0">
                <a:solidFill>
                  <a:srgbClr val="3F3F3F"/>
                </a:solidFill>
                <a:latin typeface="Open Sans Light"/>
                <a:ea typeface="ＭＳ Ｐゴシック" charset="-128"/>
                <a:cs typeface="Open Sans Light"/>
              </a:rPr>
              <a:t>Black Duck Software, Inc.  All Rights Reserved.</a:t>
            </a:r>
            <a:endParaRPr lang="en-GB" sz="700" dirty="0">
              <a:solidFill>
                <a:srgbClr val="3F3F3F"/>
              </a:solidFill>
              <a:latin typeface="Open Sans Light"/>
              <a:ea typeface="ＭＳ Ｐゴシック" charset="-128"/>
              <a:cs typeface="Open Sans Light"/>
            </a:endParaRPr>
          </a:p>
          <a:p>
            <a:pPr algn="ctr"/>
            <a:endParaRPr lang="en-US" sz="1050" dirty="0">
              <a:solidFill>
                <a:srgbClr val="3F3F3F"/>
              </a:solidFill>
              <a:latin typeface="Franklin Gothic Book" pitchFamily="34" charset="0"/>
              <a:ea typeface="ＭＳ Ｐゴシック" charset="-128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3059832" y="6621438"/>
            <a:ext cx="3024336" cy="192666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rmAutofit/>
          </a:bodyPr>
          <a:lstStyle/>
          <a:p>
            <a:pPr algn="ctr">
              <a:defRPr/>
            </a:pPr>
            <a:r>
              <a:rPr lang="en-US" sz="700" dirty="0">
                <a:solidFill>
                  <a:srgbClr val="3F3F3F"/>
                </a:solidFill>
                <a:latin typeface="Open Sans Light"/>
                <a:ea typeface="ＭＳ Ｐゴシック" charset="-128"/>
                <a:cs typeface="Open Sans Light"/>
              </a:rPr>
              <a:t>Proprietary and Confidential.</a:t>
            </a:r>
            <a:endParaRPr lang="en-GB" sz="700" dirty="0">
              <a:solidFill>
                <a:srgbClr val="3F3F3F"/>
              </a:solidFill>
              <a:latin typeface="Open Sans Light"/>
              <a:ea typeface="ＭＳ Ｐゴシック" charset="-128"/>
              <a:cs typeface="Open Sans Light"/>
            </a:endParaRPr>
          </a:p>
          <a:p>
            <a:pPr algn="ctr"/>
            <a:endParaRPr lang="en-US" sz="1050" dirty="0">
              <a:solidFill>
                <a:srgbClr val="3F3F3F"/>
              </a:solidFill>
              <a:latin typeface="Franklin Gothic Book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371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6512" y="0"/>
            <a:ext cx="9180512" cy="687571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    </a:t>
            </a:r>
          </a:p>
        </p:txBody>
      </p:sp>
      <p:pic>
        <p:nvPicPr>
          <p:cNvPr id="18" name="Picture 17" descr="Black_Duck_Logo_Wh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78888" y="5982661"/>
            <a:ext cx="1944226" cy="11665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-36512" y="0"/>
            <a:ext cx="9180512" cy="687571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    </a:t>
            </a:r>
          </a:p>
        </p:txBody>
      </p:sp>
      <p:pic>
        <p:nvPicPr>
          <p:cNvPr id="5" name="Picture 4" descr="Black_Duck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178888" y="5982661"/>
            <a:ext cx="1944226" cy="116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6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1560"/>
            <a:ext cx="4038600" cy="51857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1560"/>
            <a:ext cx="4038600" cy="51857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51520" y="192024"/>
            <a:ext cx="6912768" cy="576362"/>
          </a:xfrm>
        </p:spPr>
        <p:txBody>
          <a:bodyPr>
            <a:normAutofit/>
          </a:bodyPr>
          <a:lstStyle>
            <a:lvl1pPr>
              <a:defRPr sz="2400">
                <a:latin typeface="Open Sans Light"/>
                <a:cs typeface="Open Sans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80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65200"/>
          </a:xfrm>
          <a:prstGeom prst="rect">
            <a:avLst/>
          </a:prstGeom>
          <a:solidFill>
            <a:srgbClr val="008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1052736"/>
            <a:ext cx="8642349" cy="5184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6696743" cy="576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18" name="Picture 17" descr="Black_Duck_Logo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83591" y="6428541"/>
            <a:ext cx="1302612" cy="2892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0996" y="6432070"/>
            <a:ext cx="1512168" cy="28803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rmAutofit/>
          </a:bodyPr>
          <a:lstStyle/>
          <a:p>
            <a:fld id="{B142F15E-AF7F-47C1-B888-78C704C96BCF}" type="slidenum">
              <a:rPr lang="en-GB" sz="1050">
                <a:solidFill>
                  <a:srgbClr val="3F3F3F"/>
                </a:solidFill>
                <a:latin typeface="Open Sans Light"/>
                <a:ea typeface="ＭＳ Ｐゴシック" charset="-128"/>
                <a:cs typeface="Open Sans Light"/>
              </a:rPr>
              <a:pPr/>
              <a:t>‹#›</a:t>
            </a:fld>
            <a:endParaRPr lang="en-US" sz="1200" dirty="0">
              <a:solidFill>
                <a:srgbClr val="3F3F3F"/>
              </a:solidFill>
              <a:latin typeface="Open Sans Light"/>
              <a:ea typeface="ＭＳ Ｐゴシック" charset="-128"/>
              <a:cs typeface="Open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5856" y="6453336"/>
            <a:ext cx="3024336" cy="192666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rmAutofit/>
          </a:bodyPr>
          <a:lstStyle/>
          <a:p>
            <a:pPr algn="ctr">
              <a:defRPr/>
            </a:pPr>
            <a:r>
              <a:rPr lang="en-US" sz="700" dirty="0">
                <a:solidFill>
                  <a:srgbClr val="3F3F3F"/>
                </a:solidFill>
                <a:latin typeface="Open Sans Light"/>
                <a:ea typeface="ＭＳ Ｐゴシック" charset="-128"/>
                <a:cs typeface="Open Sans Light"/>
              </a:rPr>
              <a:t>© </a:t>
            </a:r>
            <a:r>
              <a:rPr lang="en-US" sz="700" dirty="0" smtClean="0">
                <a:solidFill>
                  <a:srgbClr val="3F3F3F"/>
                </a:solidFill>
                <a:latin typeface="Open Sans Light"/>
                <a:ea typeface="ＭＳ Ｐゴシック" charset="-128"/>
                <a:cs typeface="Open Sans Light"/>
              </a:rPr>
              <a:t>2016 </a:t>
            </a:r>
            <a:r>
              <a:rPr lang="en-US" sz="700" dirty="0">
                <a:solidFill>
                  <a:srgbClr val="3F3F3F"/>
                </a:solidFill>
                <a:latin typeface="Open Sans Light"/>
                <a:ea typeface="ＭＳ Ｐゴシック" charset="-128"/>
                <a:cs typeface="Open Sans Light"/>
              </a:rPr>
              <a:t>Black Duck Software, Inc.  All Rights Reserved.</a:t>
            </a:r>
            <a:endParaRPr lang="en-GB" sz="700" dirty="0">
              <a:solidFill>
                <a:srgbClr val="3F3F3F"/>
              </a:solidFill>
              <a:latin typeface="Open Sans Light"/>
              <a:ea typeface="ＭＳ Ｐゴシック" charset="-128"/>
              <a:cs typeface="Open Sans Light"/>
            </a:endParaRPr>
          </a:p>
          <a:p>
            <a:pPr algn="ctr"/>
            <a:endParaRPr lang="en-US" sz="1050" dirty="0">
              <a:solidFill>
                <a:srgbClr val="3F3F3F"/>
              </a:solidFill>
              <a:latin typeface="Franklin Gothic Book" pitchFamily="34" charset="0"/>
              <a:ea typeface="ＭＳ Ｐゴシック" charset="-128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3059832" y="6621438"/>
            <a:ext cx="3024336" cy="192666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rmAutofit/>
          </a:bodyPr>
          <a:lstStyle/>
          <a:p>
            <a:pPr algn="ctr">
              <a:defRPr/>
            </a:pPr>
            <a:r>
              <a:rPr lang="en-US" sz="700" dirty="0">
                <a:solidFill>
                  <a:srgbClr val="3F3F3F"/>
                </a:solidFill>
                <a:latin typeface="Open Sans Light"/>
                <a:ea typeface="ＭＳ Ｐゴシック" charset="-128"/>
                <a:cs typeface="Open Sans Light"/>
              </a:rPr>
              <a:t>Proprietary and Confidential.</a:t>
            </a:r>
            <a:endParaRPr lang="en-GB" sz="700" dirty="0">
              <a:solidFill>
                <a:srgbClr val="3F3F3F"/>
              </a:solidFill>
              <a:latin typeface="Open Sans Light"/>
              <a:ea typeface="ＭＳ Ｐゴシック" charset="-128"/>
              <a:cs typeface="Open Sans Light"/>
            </a:endParaRPr>
          </a:p>
          <a:p>
            <a:pPr algn="ctr"/>
            <a:endParaRPr lang="en-US" sz="1050" dirty="0">
              <a:solidFill>
                <a:srgbClr val="3F3F3F"/>
              </a:solidFill>
              <a:latin typeface="Franklin Gothic Book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2319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2400" kern="1200" cap="all">
          <a:solidFill>
            <a:schemeClr val="bg1"/>
          </a:solidFill>
          <a:effectLst/>
          <a:latin typeface="Open Sans Light"/>
          <a:ea typeface="+mj-ea"/>
          <a:cs typeface="Open Sans Light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 Light"/>
          <a:ea typeface="+mn-ea"/>
          <a:cs typeface="Open Sans Light"/>
        </a:defRPr>
      </a:lvl1pPr>
      <a:lvl2pPr marL="625475" indent="-168275" algn="l" defTabSz="914400" rtl="0" eaLnBrk="1" latinLnBrk="0" hangingPunct="1">
        <a:spcBef>
          <a:spcPct val="20000"/>
        </a:spcBef>
        <a:buClr>
          <a:schemeClr val="accent5"/>
        </a:buClr>
        <a:buSzPct val="100000"/>
        <a:buFont typeface="Arial" pitchFamily="34" charset="0"/>
        <a:buChar char="•"/>
        <a:defRPr sz="2000" kern="1200">
          <a:solidFill>
            <a:srgbClr val="6F6F6F"/>
          </a:solidFill>
          <a:latin typeface="Open Sans Light"/>
          <a:ea typeface="+mn-ea"/>
          <a:cs typeface="Open Sans Light"/>
        </a:defRPr>
      </a:lvl2pPr>
      <a:lvl3pPr marL="1084263" indent="-169863" algn="l" defTabSz="914400" rtl="0" eaLnBrk="1" latinLnBrk="0" hangingPunct="1">
        <a:spcBef>
          <a:spcPct val="20000"/>
        </a:spcBef>
        <a:buClr>
          <a:schemeClr val="accent6"/>
        </a:buClr>
        <a:buSzPct val="100000"/>
        <a:buFont typeface="Arial" pitchFamily="34" charset="0"/>
        <a:buChar char="•"/>
        <a:defRPr sz="1800" kern="1200">
          <a:solidFill>
            <a:srgbClr val="6F6F6F"/>
          </a:solidFill>
          <a:latin typeface="Open Sans Light"/>
          <a:ea typeface="+mn-ea"/>
          <a:cs typeface="Open Sans Light"/>
        </a:defRPr>
      </a:lvl3pPr>
      <a:lvl4pPr marL="1536700" indent="-165100" algn="l" defTabSz="914400" rtl="0" eaLnBrk="1" latinLnBrk="0" hangingPunct="1">
        <a:spcBef>
          <a:spcPct val="20000"/>
        </a:spcBef>
        <a:buClr>
          <a:schemeClr val="tx1"/>
        </a:buClr>
        <a:buSzPct val="100000"/>
        <a:buFont typeface="Arial" pitchFamily="34" charset="0"/>
        <a:buChar char="•"/>
        <a:defRPr sz="1600" kern="1200">
          <a:solidFill>
            <a:srgbClr val="6F6F6F"/>
          </a:solidFill>
          <a:latin typeface="Open Sans Light"/>
          <a:ea typeface="+mn-ea"/>
          <a:cs typeface="Open Sans Light"/>
        </a:defRPr>
      </a:lvl4pPr>
      <a:lvl5pPr marL="1998663" indent="-169863" algn="l" defTabSz="914400" rtl="0" eaLnBrk="1" latinLnBrk="0" hangingPunct="1">
        <a:spcBef>
          <a:spcPct val="20000"/>
        </a:spcBef>
        <a:buClr>
          <a:schemeClr val="accent3"/>
        </a:buClr>
        <a:buSzPct val="100000"/>
        <a:buFont typeface="Arial" pitchFamily="34" charset="0"/>
        <a:buChar char="•"/>
        <a:defRPr sz="1600" kern="1200">
          <a:solidFill>
            <a:srgbClr val="6F6F6F"/>
          </a:solidFill>
          <a:latin typeface="Open Sans Light"/>
          <a:ea typeface="+mn-ea"/>
          <a:cs typeface="Open Sans Light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l.dropboxusercontent.com/u/1445590/rhel-atomic-cloud-7.2.5.x86_64.vsphere.ova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choots/doc_rhsummit_image/blob/master/atomic0.iso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Hub Scanner-ATOMIC HOST integration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39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workflow - STEP 7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00200" y="1007617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Install the Black Duck Hub Scanner on Atomic Host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2" r="33503" b="-128"/>
          <a:stretch/>
        </p:blipFill>
        <p:spPr>
          <a:xfrm>
            <a:off x="0" y="1530754"/>
            <a:ext cx="9041065" cy="25114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33"/>
          <a:stretch/>
        </p:blipFill>
        <p:spPr>
          <a:xfrm>
            <a:off x="152400" y="4042161"/>
            <a:ext cx="7788207" cy="243425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2274" y="5259288"/>
            <a:ext cx="8918791" cy="118429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8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workflow - STEP </a:t>
            </a:r>
            <a:r>
              <a:rPr lang="en-US" dirty="0"/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1371600" y="1113927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Scan the alpine image with the Black Duck Hub Scanner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94"/>
          <a:stretch/>
        </p:blipFill>
        <p:spPr>
          <a:xfrm>
            <a:off x="76200" y="1828800"/>
            <a:ext cx="8839200" cy="243280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6200" y="1828800"/>
            <a:ext cx="4800600" cy="2286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8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workflow - STEP 9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90600" y="1091640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Scan status &amp; URL to the Bill of Materials (BoM) of the scanned </a:t>
            </a:r>
            <a:r>
              <a:rPr lang="en-US" b="1" dirty="0" err="1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b="1" dirty="0" err="1" smtClean="0">
                <a:latin typeface="Calibri" charset="0"/>
                <a:ea typeface="Calibri" charset="0"/>
                <a:cs typeface="Calibri" charset="0"/>
              </a:rPr>
              <a:t>ocker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 image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51"/>
          <a:stretch/>
        </p:blipFill>
        <p:spPr>
          <a:xfrm>
            <a:off x="152400" y="1752600"/>
            <a:ext cx="8534400" cy="42162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055294"/>
            <a:ext cx="6553200" cy="30690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264" y="3384661"/>
            <a:ext cx="8970335" cy="156833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8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workflow - STEP 10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362200" y="1163695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Sample O/P  - Bill of Materials (BoM)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04"/>
          <a:stretch/>
        </p:blipFill>
        <p:spPr>
          <a:xfrm>
            <a:off x="0" y="2667000"/>
            <a:ext cx="9144000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9169"/>
            <a:ext cx="9144000" cy="90295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4800" y="4261884"/>
            <a:ext cx="1805880" cy="1719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666" b="8400"/>
          <a:stretch/>
        </p:blipFill>
        <p:spPr>
          <a:xfrm>
            <a:off x="215251" y="4261884"/>
            <a:ext cx="1219200" cy="2002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33" t="17425"/>
          <a:stretch/>
        </p:blipFill>
        <p:spPr>
          <a:xfrm>
            <a:off x="6781800" y="4243328"/>
            <a:ext cx="2209800" cy="1805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5" r="71521" b="5923"/>
          <a:stretch/>
        </p:blipFill>
        <p:spPr>
          <a:xfrm>
            <a:off x="215251" y="4462175"/>
            <a:ext cx="2604149" cy="1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3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04800" y="4261884"/>
            <a:ext cx="1805880" cy="1719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6800"/>
            <a:ext cx="9144000" cy="218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0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Enterprise-grade security and compliance with Black duck and Red Hat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00600" y="2313743"/>
            <a:ext cx="4084320" cy="258532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Enterprise-Grade Benefits: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Adopt Containers and </a:t>
            </a:r>
            <a:r>
              <a:rPr lang="en-US" sz="1600" dirty="0" err="1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PaaS</a:t>
            </a:r>
            <a:r>
              <a:rPr lang="en-US" sz="16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 with trust and confidence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Move from Test/Dev to Production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Use Containers and </a:t>
            </a:r>
            <a:r>
              <a:rPr lang="en-US" sz="1600" dirty="0" err="1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PaaS</a:t>
            </a:r>
            <a:r>
              <a:rPr lang="en-US" sz="16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 for high-value and security-sensitive applications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Address needs of CISOs and Security teams to identify and control risks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Use established Black Duck technology proven with over 1,800 customers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655320" y="3733801"/>
            <a:ext cx="3048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Open Sans Light" charset="0"/>
                <a:ea typeface="Open Sans Light" charset="0"/>
                <a:cs typeface="Open Sans Light" charset="0"/>
              </a:rPr>
              <a:t>OpenShift</a:t>
            </a:r>
            <a:r>
              <a:rPr lang="en-US" sz="1600" dirty="0">
                <a:latin typeface="Open Sans Light" charset="0"/>
                <a:ea typeface="Open Sans Light" charset="0"/>
                <a:cs typeface="Open Sans Light" charset="0"/>
              </a:rPr>
              <a:t> by Red Hat </a:t>
            </a:r>
          </a:p>
          <a:p>
            <a:r>
              <a:rPr lang="en-US" sz="1600" dirty="0">
                <a:latin typeface="Open Sans Light" charset="0"/>
                <a:ea typeface="Open Sans Light" charset="0"/>
                <a:cs typeface="Open Sans Light" charset="0"/>
              </a:rPr>
              <a:t>Red Hat Enterprise Linux (RHEL) and Atomic Host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4582502"/>
            <a:ext cx="1676400" cy="5376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" y="2309430"/>
            <a:ext cx="2184400" cy="4849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51660" y="3120508"/>
            <a:ext cx="914400" cy="485897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en-US" sz="4000" dirty="0">
                <a:latin typeface="Open Sans" charset="0"/>
                <a:ea typeface="Open Sans" charset="0"/>
                <a:cs typeface="Open Sans" charset="0"/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80160" y="2709446"/>
            <a:ext cx="2057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 Light" charset="0"/>
                <a:ea typeface="Open Sans Light" charset="0"/>
                <a:cs typeface="Open Sans Light" charset="0"/>
              </a:rPr>
              <a:t>Black Duck Hub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8140" y="1651216"/>
            <a:ext cx="4975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Open Sans" charset="0"/>
                <a:ea typeface="Open Sans" charset="0"/>
                <a:cs typeface="Open Sans" charset="0"/>
              </a:rPr>
              <a:t>Risk Visibility and Control for Open Source and Components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8320" y="5046606"/>
            <a:ext cx="3891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Open Sans" charset="0"/>
                <a:ea typeface="Open Sans" charset="0"/>
                <a:cs typeface="Open Sans" charset="0"/>
              </a:rPr>
              <a:t>Platform for Applications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21744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IDENTIFY, REMEDIATE, </a:t>
            </a:r>
            <a:r>
              <a:rPr lang="en-US" dirty="0" smtClean="0"/>
              <a:t>and CONTROL RISKS </a:t>
            </a:r>
            <a:r>
              <a:rPr lang="en-US" dirty="0"/>
              <a:t>IN CONTAINER </a:t>
            </a:r>
            <a:r>
              <a:rPr lang="en-US" dirty="0" smtClean="0"/>
              <a:t>CONTENTS with Black duck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5262" y="2667000"/>
            <a:ext cx="5029199" cy="2667000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sz="1600" b="1" dirty="0"/>
              <a:t>Discovery of Open Source and Known </a:t>
            </a:r>
            <a:r>
              <a:rPr lang="en-US" sz="1600" b="1"/>
              <a:t>Vulnerabilities: </a:t>
            </a:r>
            <a:r>
              <a:rPr lang="en-US" sz="1600"/>
              <a:t>Rapid </a:t>
            </a:r>
            <a:r>
              <a:rPr lang="en-US" sz="1600" dirty="0"/>
              <a:t>scanning and identification of open source components in use and mapping to their known security vulnerabilities, license, and operational risks 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1600" b="1" dirty="0"/>
              <a:t>Remediation Orchestration: </a:t>
            </a:r>
            <a:r>
              <a:rPr lang="en-US" sz="1600" dirty="0"/>
              <a:t>Open source vulnerability remediation prioritization, and mitigation guidance 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1600" b="1" dirty="0"/>
              <a:t>Policy Enforcement: </a:t>
            </a:r>
            <a:r>
              <a:rPr lang="en-US" sz="1600" dirty="0"/>
              <a:t>Automated policy management to prevent deployment of unsafe or non-compliant containers 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1600" b="1" dirty="0"/>
              <a:t>Continuous Monitoring for New Security Vulnerabilities: </a:t>
            </a:r>
            <a:r>
              <a:rPr lang="en-US" sz="1600" dirty="0"/>
              <a:t>Ongoing monitoring and alerting on newly reported open source security vulnerabilities associated with open source in use </a:t>
            </a:r>
          </a:p>
          <a:p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175261" y="1829976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 Sans" charset="0"/>
                <a:ea typeface="Open Sans" charset="0"/>
                <a:cs typeface="Open Sans" charset="0"/>
              </a:rPr>
              <a:t>Identify and control risks </a:t>
            </a:r>
            <a:r>
              <a:rPr lang="en-US">
                <a:latin typeface="Open Sans" charset="0"/>
                <a:ea typeface="Open Sans" charset="0"/>
                <a:cs typeface="Open Sans" charset="0"/>
              </a:rPr>
              <a:t>across the entire container </a:t>
            </a:r>
            <a:r>
              <a:rPr lang="en-US" dirty="0">
                <a:latin typeface="Open Sans" charset="0"/>
                <a:ea typeface="Open Sans" charset="0"/>
                <a:cs typeface="Open Sans" charset="0"/>
              </a:rPr>
              <a:t>stack — from application components to patch versions of the underlying operating system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61" y="2819400"/>
            <a:ext cx="3699561" cy="19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2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workflow - STEP 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4800" y="1066800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62626"/>
                </a:solidFill>
                <a:latin typeface="Calibri" charset="0"/>
                <a:ea typeface="Calibri" charset="0"/>
                <a:cs typeface="Calibri" charset="0"/>
              </a:rPr>
              <a:t>Deploy the Atomic Host .OVA image (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  <a:hlinkClick r:id="rId3"/>
              </a:rPr>
              <a:t>rhel-atomic-cloud-7.2.5.x86_64.vsphere.ova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)</a:t>
            </a:r>
            <a:r>
              <a:rPr lang="en-US" b="1" dirty="0" smtClean="0">
                <a:solidFill>
                  <a:srgbClr val="262626"/>
                </a:solidFill>
                <a:latin typeface="Calibri" charset="0"/>
                <a:ea typeface="Calibri" charset="0"/>
                <a:cs typeface="Calibri" charset="0"/>
              </a:rPr>
              <a:t> in a Virtualization Client like Virtual Box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713131"/>
            <a:ext cx="5867400" cy="462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3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workflow - STEP 2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590800" y="1066800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Add the </a:t>
            </a:r>
            <a:r>
              <a:rPr lang="en-US" b="1" dirty="0" err="1">
                <a:latin typeface="Calibri" charset="0"/>
                <a:ea typeface="Calibri" charset="0"/>
                <a:cs typeface="Calibri" charset="0"/>
                <a:hlinkClick r:id="rId3"/>
              </a:rPr>
              <a:t>atomic.iso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 to the Optical disk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36132"/>
            <a:ext cx="6179820" cy="48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3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workflow - STEP 3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19200" y="1066800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Update the Network settings in the VM to facilitate </a:t>
            </a:r>
            <a:r>
              <a:rPr lang="en-US" b="1" dirty="0" err="1" smtClean="0">
                <a:latin typeface="Calibri" charset="0"/>
                <a:ea typeface="Calibri" charset="0"/>
                <a:cs typeface="Calibri" charset="0"/>
              </a:rPr>
              <a:t>ssh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 from the terminal*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2900" y="6096000"/>
            <a:ext cx="845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alibri" charset="0"/>
                <a:ea typeface="Calibri" charset="0"/>
                <a:cs typeface="Calibri" charset="0"/>
              </a:rPr>
              <a:t>*Using the terminal to facilitate ease of using atomic commands</a:t>
            </a:r>
            <a:endParaRPr lang="en-US" sz="14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0" b="12949"/>
          <a:stretch/>
        </p:blipFill>
        <p:spPr>
          <a:xfrm>
            <a:off x="914400" y="1436132"/>
            <a:ext cx="7315200" cy="3218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36"/>
          <a:stretch/>
        </p:blipFill>
        <p:spPr>
          <a:xfrm>
            <a:off x="539750" y="4977809"/>
            <a:ext cx="8064500" cy="11430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895600" y="4114800"/>
            <a:ext cx="22098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workflow - STEP </a:t>
            </a:r>
            <a:r>
              <a:rPr lang="en-US" dirty="0"/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1219200" y="1066800"/>
            <a:ext cx="845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Login on the VM, credentials: root/</a:t>
            </a:r>
            <a:r>
              <a:rPr lang="en-US" b="1" dirty="0" err="1" smtClean="0">
                <a:latin typeface="Calibri" charset="0"/>
                <a:ea typeface="Calibri" charset="0"/>
                <a:cs typeface="Calibri" charset="0"/>
              </a:rPr>
              <a:t>redhat</a:t>
            </a:r>
            <a:endParaRPr lang="en-US" b="1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&gt;vi 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b="1" dirty="0" err="1" smtClean="0">
                <a:latin typeface="Calibri" charset="0"/>
                <a:ea typeface="Calibri" charset="0"/>
                <a:cs typeface="Calibri" charset="0"/>
              </a:rPr>
              <a:t>etc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b="1" dirty="0" err="1" smtClean="0">
                <a:latin typeface="Calibri" charset="0"/>
                <a:ea typeface="Calibri" charset="0"/>
                <a:cs typeface="Calibri" charset="0"/>
              </a:rPr>
              <a:t>ssh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b="1" dirty="0" err="1" smtClean="0">
                <a:latin typeface="Calibri" charset="0"/>
                <a:ea typeface="Calibri" charset="0"/>
                <a:cs typeface="Calibri" charset="0"/>
              </a:rPr>
              <a:t>sshd_config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 &amp; change </a:t>
            </a:r>
            <a:r>
              <a:rPr lang="en-US" b="1" dirty="0" err="1" smtClean="0">
                <a:latin typeface="Calibri" charset="0"/>
                <a:ea typeface="Calibri" charset="0"/>
                <a:cs typeface="Calibri" charset="0"/>
              </a:rPr>
              <a:t>PasswordAuthentication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 to “yes”. </a:t>
            </a:r>
          </a:p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&gt;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Bounce </a:t>
            </a:r>
            <a:r>
              <a:rPr lang="en-US" b="1" dirty="0" err="1" smtClean="0">
                <a:latin typeface="Calibri" charset="0"/>
                <a:ea typeface="Calibri" charset="0"/>
                <a:cs typeface="Calibri" charset="0"/>
              </a:rPr>
              <a:t>sshd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&gt;</a:t>
            </a:r>
            <a:r>
              <a:rPr lang="en-US" b="1" dirty="0" err="1" smtClean="0">
                <a:latin typeface="Calibri" charset="0"/>
                <a:ea typeface="Calibri" charset="0"/>
                <a:cs typeface="Calibri" charset="0"/>
              </a:rPr>
              <a:t>systemctl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 restart </a:t>
            </a:r>
            <a:r>
              <a:rPr lang="en-US" b="1" dirty="0" err="1" smtClean="0">
                <a:latin typeface="Calibri" charset="0"/>
                <a:ea typeface="Calibri" charset="0"/>
                <a:cs typeface="Calibri" charset="0"/>
              </a:rPr>
              <a:t>sshd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362200"/>
            <a:ext cx="6705600" cy="411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workflow - STEP 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>
          <a:xfrm>
            <a:off x="553443" y="1600200"/>
            <a:ext cx="8533850" cy="37682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9200" y="1066800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SSH into the VM and disable </a:t>
            </a:r>
            <a:r>
              <a:rPr lang="en-US" b="1" dirty="0" err="1" smtClean="0">
                <a:latin typeface="Calibri" charset="0"/>
                <a:ea typeface="Calibri" charset="0"/>
                <a:cs typeface="Calibri" charset="0"/>
              </a:rPr>
              <a:t>SELinux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 using vi /</a:t>
            </a:r>
            <a:r>
              <a:rPr lang="en-US" b="1" dirty="0" err="1" smtClean="0">
                <a:latin typeface="Calibri" charset="0"/>
                <a:ea typeface="Calibri" charset="0"/>
                <a:cs typeface="Calibri" charset="0"/>
              </a:rPr>
              <a:t>etc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b="1" dirty="0" err="1" smtClean="0">
                <a:latin typeface="Calibri" charset="0"/>
                <a:ea typeface="Calibri" charset="0"/>
                <a:cs typeface="Calibri" charset="0"/>
              </a:rPr>
              <a:t>selinux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b="1" dirty="0" err="1" smtClean="0">
                <a:latin typeface="Calibri" charset="0"/>
                <a:ea typeface="Calibri" charset="0"/>
                <a:cs typeface="Calibri" charset="0"/>
              </a:rPr>
              <a:t>config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 &amp; reboot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2209800"/>
            <a:ext cx="4800600" cy="2286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1000" y="3932977"/>
            <a:ext cx="6400800" cy="25802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47330" y="4718365"/>
            <a:ext cx="6282070" cy="46323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5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workflow - STEP </a:t>
            </a:r>
            <a:r>
              <a:rPr lang="en-US" dirty="0"/>
              <a:t>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07" b="23810"/>
          <a:stretch/>
        </p:blipFill>
        <p:spPr>
          <a:xfrm>
            <a:off x="240887" y="2133600"/>
            <a:ext cx="8745845" cy="2438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8532" y="1081661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Load/pull a </a:t>
            </a:r>
            <a:r>
              <a:rPr lang="en-US" b="1" dirty="0" err="1" smtClean="0">
                <a:latin typeface="Calibri" charset="0"/>
                <a:ea typeface="Calibri" charset="0"/>
                <a:cs typeface="Calibri" charset="0"/>
              </a:rPr>
              <a:t>docker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 image. Here, we are pulling an alpine image from </a:t>
            </a:r>
            <a:r>
              <a:rPr lang="en-US" b="1" dirty="0" err="1" smtClean="0">
                <a:latin typeface="Calibri" charset="0"/>
                <a:ea typeface="Calibri" charset="0"/>
                <a:cs typeface="Calibri" charset="0"/>
              </a:rPr>
              <a:t>Docker’s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 registry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6078" y="2066260"/>
            <a:ext cx="4800600" cy="2286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5356" y="3810000"/>
            <a:ext cx="4801321" cy="152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56"/>
          <a:stretch/>
        </p:blipFill>
        <p:spPr>
          <a:xfrm>
            <a:off x="255064" y="4639340"/>
            <a:ext cx="7136336" cy="5874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15356" y="5210744"/>
            <a:ext cx="7518057" cy="39588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71" y="5226828"/>
            <a:ext cx="7480843" cy="37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5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_Office Theme">
  <a:themeElements>
    <a:clrScheme name="Custom 2">
      <a:dk1>
        <a:srgbClr val="3F3F3F"/>
      </a:dk1>
      <a:lt1>
        <a:srgbClr val="FFFFFF"/>
      </a:lt1>
      <a:dk2>
        <a:srgbClr val="3F3F3F"/>
      </a:dk2>
      <a:lt2>
        <a:srgbClr val="EAEAEA"/>
      </a:lt2>
      <a:accent1>
        <a:srgbClr val="0082C6"/>
      </a:accent1>
      <a:accent2>
        <a:srgbClr val="424242"/>
      </a:accent2>
      <a:accent3>
        <a:srgbClr val="212121"/>
      </a:accent3>
      <a:accent4>
        <a:srgbClr val="263F86"/>
      </a:accent4>
      <a:accent5>
        <a:srgbClr val="A0C465"/>
      </a:accent5>
      <a:accent6>
        <a:srgbClr val="F58220"/>
      </a:accent6>
      <a:hlink>
        <a:srgbClr val="FF0000"/>
      </a:hlink>
      <a:folHlink>
        <a:srgbClr val="FF0000"/>
      </a:folHlink>
    </a:clrScheme>
    <a:fontScheme name="ID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EF0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00AEF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rmAutofit/>
      </a:bodyPr>
      <a:lstStyle>
        <a:defPPr>
          <a:defRPr sz="24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443</Words>
  <Application>Microsoft Macintosh PowerPoint</Application>
  <PresentationFormat>On-screen Show (4:3)</PresentationFormat>
  <Paragraphs>56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 Narrow</vt:lpstr>
      <vt:lpstr>Calibri</vt:lpstr>
      <vt:lpstr>Franklin Gothic Book</vt:lpstr>
      <vt:lpstr>ＭＳ Ｐゴシック</vt:lpstr>
      <vt:lpstr>Open Sans</vt:lpstr>
      <vt:lpstr>Open Sans Light</vt:lpstr>
      <vt:lpstr>Wingdings</vt:lpstr>
      <vt:lpstr>Arial</vt:lpstr>
      <vt:lpstr>6_Office Theme</vt:lpstr>
      <vt:lpstr>Hub Scanner-ATOMIC HOST integration </vt:lpstr>
      <vt:lpstr>Enterprise-grade security and compliance with Black duck and Red Hat</vt:lpstr>
      <vt:lpstr>IDENTIFY, REMEDIATE, and CONTROL RISKS IN CONTAINER CONTENTS with Black duck hub</vt:lpstr>
      <vt:lpstr>Integration workflow - STEP 1</vt:lpstr>
      <vt:lpstr>Integration workflow - STEP 2</vt:lpstr>
      <vt:lpstr>Integration workflow - STEP 3</vt:lpstr>
      <vt:lpstr>Integration workflow - STEP 4</vt:lpstr>
      <vt:lpstr>Integration workflow - STEP 5</vt:lpstr>
      <vt:lpstr>Integration workflow - STEP 6</vt:lpstr>
      <vt:lpstr>Integration workflow - STEP 7</vt:lpstr>
      <vt:lpstr>Integration workflow - STEP 8</vt:lpstr>
      <vt:lpstr>Integration workflow - STEP 9</vt:lpstr>
      <vt:lpstr>Integration workflow - STEP 10</vt:lpstr>
      <vt:lpstr>Thank you!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Re-Org</dc:title>
  <dc:creator>Tim Kenny</dc:creator>
  <cp:lastModifiedBy>Ron de Jong</cp:lastModifiedBy>
  <cp:revision>50</cp:revision>
  <dcterms:created xsi:type="dcterms:W3CDTF">2015-01-23T21:28:58Z</dcterms:created>
  <dcterms:modified xsi:type="dcterms:W3CDTF">2016-09-15T12:12:49Z</dcterms:modified>
</cp:coreProperties>
</file>